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44FF3D6-8260-4400-9802-C39F76D8B631}">
  <a:tblStyle styleId="{144FF3D6-8260-4400-9802-C39F76D8B6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854458e0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854458e0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876b56c74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876b56c74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854458e0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854458e0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854458e0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854458e0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Jetson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Community Support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NVIDIA GPU - intended to be used for ML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Client provided one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e-CAM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GStreamer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Explain system diagram while explaining GStreamer use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Tensorflow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Iteration - pythion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854458e0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854458e0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GCP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Selected out of major cloud providers due to cost / needs fitting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Pricing model structured - lowest tier is cheapest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Flask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Delivers resources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RESTful Service for delivering web pages using python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Delivers HTML / CSS / etc.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Delivers images as necessary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Angular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Shows delivered resources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876b56c74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876b56c74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Per our client’s specification: D</a:t>
            </a:r>
            <a:r>
              <a:rPr lang="en"/>
              <a:t>etection - 2-3fps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1080p @ 30fps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876b56c74_6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876b56c74_6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System is outside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Camera feeds image into Jetson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NN detects bird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NN classifies bird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854458e0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854458e0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Working camera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Set up drivers on the jetson to properly interface with the camera and take pictures.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Basic object detection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 worked on setting up a pretrained model for object detection. We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We’ve made prgess across the 4 major areas od our project.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854458e0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854458e0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854458e0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854458e0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854458e0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854458e0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854458e0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854458e0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854458e00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854458e0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876b56c74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876b56c74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876b56c74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876b56c74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876b56c74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876b56c74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876b56c74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876b56c74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876b56c7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876b56c7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876b56c74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876b56c74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876b56c74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876b56c74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876b56c74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876b56c74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854458e0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854458e0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876b56c74_6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876b56c74_6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876b56c74_5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876b56c74_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876b56c74_5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876b56c74_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876b56c74_5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876b56c74_5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854458e0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854458e0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854458e0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854458e0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854458e0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854458e0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854458e0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854458e0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854458e0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854458e0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854458e0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854458e0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Jetson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Camera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YOLO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Modified Squeezenet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Google Cloud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GStreamer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Web Notifications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RSS Feed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Website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birds.cornell.edu/Page.aspx?pid=1478#" TargetMode="External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hyperlink" Target="http://images.nvidia.com/content/tegra/embedded-systems/pdf/JTX1-Module-Product-sheet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hyperlink" Target="https://www.nvidia.com/en-us/autonomous-machines/embedded-systems-dev-kits-modules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7.png"/><Relationship Id="rId6" Type="http://schemas.openxmlformats.org/officeDocument/2006/relationships/hyperlink" Target="https://www.unmannedsystemstechnology.com/2017/11/florida-airport-installs-dual-bird-drone-detection-radar-system/" TargetMode="External"/><Relationship Id="rId7" Type="http://schemas.openxmlformats.org/officeDocument/2006/relationships/hyperlink" Target="http://merlin.allaboutbirds.org/" TargetMode="External"/><Relationship Id="rId8" Type="http://schemas.openxmlformats.org/officeDocument/2006/relationships/hyperlink" Target="http://www.pnas.org/content/115/25/E5716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en.wikipedia.org/wiki/IP_Code" TargetMode="External"/><Relationship Id="rId4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en.wikipedia.org/wiki/IP_Code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2.jpg"/><Relationship Id="rId6" Type="http://schemas.openxmlformats.org/officeDocument/2006/relationships/hyperlink" Target="http://www.vision.caltech.edu/visipedia-data/CUB-200-2011/browse/Black_footed_Albatross.html" TargetMode="External"/><Relationship Id="rId7" Type="http://schemas.openxmlformats.org/officeDocument/2006/relationships/hyperlink" Target="http://www.vision.caltech.edu/visipedia-data/CUB-200-2011/browse/American_Goldfinch.html" TargetMode="External"/><Relationship Id="rId8" Type="http://schemas.openxmlformats.org/officeDocument/2006/relationships/hyperlink" Target="http://www.vision.caltech.edu/visipedia-data/CUB-200-2011/browse/Painted_Bunting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macaulaylibrary.org/asset/126391171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www.vision.caltech.edu/visipedia-data/CUB-200-2011/browse/Cardinal.html" TargetMode="External"/><Relationship Id="rId6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Distributed Wild Bird Surveillance and Recognition System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25"/>
            <a:ext cx="83925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Advisor: Craig Rupp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Client: Dr. Joseph Zambreno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Claudia Athens, Ben Simon, </a:t>
            </a:r>
            <a:r>
              <a:rPr lang="en"/>
              <a:t>Pierce Adajar, Francisco Arreola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Milestones &amp; Schedule Part I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5328575" y="1152475"/>
            <a:ext cx="350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Semester Milestones: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Neural network architecture established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Base Web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Configured cloud storage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Jetson TX1 flashed with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Camera operations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Communication between all components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44550"/>
            <a:ext cx="3275676" cy="23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3798250" y="2654063"/>
            <a:ext cx="1441800" cy="69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Milestones &amp; Schedule Part II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5328600" y="1587275"/>
            <a:ext cx="3503700" cy="28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</a:t>
            </a:r>
            <a:r>
              <a:rPr lang="en"/>
              <a:t> Semester Milestones: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Model accuracy &gt; 85%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Fleshed out web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User notifications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Database designed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On-board logging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Enclosure purchased and modified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Acceptance Testing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3817950" y="2654075"/>
            <a:ext cx="1441800" cy="69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87338"/>
            <a:ext cx="3275676" cy="2829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Resource/Cost Estimate</a:t>
            </a:r>
            <a:endParaRPr/>
          </a:p>
        </p:txBody>
      </p:sp>
      <p:pic>
        <p:nvPicPr>
          <p:cNvPr id="147" name="Google Shape;147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012250" cy="37124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8" name="Google Shape;148;p24"/>
          <p:cNvGraphicFramePr/>
          <p:nvPr/>
        </p:nvGraphicFramePr>
        <p:xfrm>
          <a:off x="6317050" y="1036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{144FF3D6-8260-4400-9802-C39F76D8B631}</a:tableStyleId>
              </a:tblPr>
              <a:tblGrid>
                <a:gridCol w="1801475"/>
                <a:gridCol w="7137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Budget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$1500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Jetson TX2</a:t>
                      </a:r>
                      <a:endParaRPr>
                        <a:highlight>
                          <a:srgbClr val="00FFFF"/>
                        </a:highlight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Camera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$270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Cloud Storage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Enclosure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Remaining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 Decomposition - Board &amp; ML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1299000" y="2822350"/>
            <a:ext cx="2992500" cy="17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Jetson TX1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e-CAM131_CUTX2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GStreamer-1.0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4412150" y="2822350"/>
            <a:ext cx="2261100" cy="17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Tensorflow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SqueezeNet</a:t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b="64454" l="0" r="14690" t="0"/>
          <a:stretch/>
        </p:blipFill>
        <p:spPr>
          <a:xfrm>
            <a:off x="1143000" y="944300"/>
            <a:ext cx="5850376" cy="182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</a:t>
            </a:r>
            <a:r>
              <a:rPr lang="en"/>
              <a:t>Decomposition - Web &amp; Cloud</a:t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b="24965" l="21775" r="20404" t="38423"/>
          <a:stretch/>
        </p:blipFill>
        <p:spPr>
          <a:xfrm>
            <a:off x="2707600" y="2834925"/>
            <a:ext cx="3728801" cy="177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1192650" y="1701266"/>
            <a:ext cx="2992500" cy="4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Cloud Platform</a:t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4866475" y="1388233"/>
            <a:ext cx="29925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Angular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 Notification API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Plan - Module Test Plan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966400"/>
            <a:ext cx="4491600" cy="38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4k picture can be taken successfully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Detection &amp; Classification runs within timing constraints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Meets IP-43 weather-proofing constraints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Images can be classified with high accuracy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 runs within timing constraints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Stream can be accessed and is of high 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interface is easy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Cloud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Images can be stored &amp; retrieved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Plan - Holistic</a:t>
            </a:r>
            <a:endParaRPr/>
          </a:p>
        </p:txBody>
      </p:sp>
      <p:grpSp>
        <p:nvGrpSpPr>
          <p:cNvPr id="176" name="Google Shape;176;p28"/>
          <p:cNvGrpSpPr/>
          <p:nvPr/>
        </p:nvGrpSpPr>
        <p:grpSpPr>
          <a:xfrm>
            <a:off x="0" y="1189989"/>
            <a:ext cx="2214600" cy="3217636"/>
            <a:chOff x="0" y="1189989"/>
            <a:chExt cx="2214600" cy="3217636"/>
          </a:xfrm>
        </p:grpSpPr>
        <p:sp>
          <p:nvSpPr>
            <p:cNvPr id="177" name="Google Shape;177;p28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Bird Comes into Frame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28"/>
            <p:cNvSpPr txBox="1"/>
            <p:nvPr/>
          </p:nvSpPr>
          <p:spPr>
            <a:xfrm>
              <a:off x="2950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" name="Google Shape;179;p28"/>
          <p:cNvGrpSpPr/>
          <p:nvPr/>
        </p:nvGrpSpPr>
        <p:grpSpPr>
          <a:xfrm>
            <a:off x="1838325" y="1189775"/>
            <a:ext cx="2064000" cy="3217850"/>
            <a:chOff x="1838325" y="1189775"/>
            <a:chExt cx="2064000" cy="3217850"/>
          </a:xfrm>
        </p:grpSpPr>
        <p:sp>
          <p:nvSpPr>
            <p:cNvPr id="180" name="Google Shape;180;p28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0B7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Bird is successfully detected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28"/>
            <p:cNvSpPr txBox="1"/>
            <p:nvPr/>
          </p:nvSpPr>
          <p:spPr>
            <a:xfrm>
              <a:off x="1909575" y="2057125"/>
              <a:ext cx="18786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Detection algorithm detects large “bird-like” object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Board saves frame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Frame is passed to classifier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2" name="Google Shape;182;p28"/>
          <p:cNvGrpSpPr/>
          <p:nvPr/>
        </p:nvGrpSpPr>
        <p:grpSpPr>
          <a:xfrm>
            <a:off x="3516750" y="1189775"/>
            <a:ext cx="2064000" cy="3217850"/>
            <a:chOff x="3516750" y="1189775"/>
            <a:chExt cx="2064000" cy="3217850"/>
          </a:xfrm>
        </p:grpSpPr>
        <p:sp>
          <p:nvSpPr>
            <p:cNvPr id="183" name="Google Shape;183;p28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Image is classified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28"/>
            <p:cNvSpPr txBox="1"/>
            <p:nvPr/>
          </p:nvSpPr>
          <p:spPr>
            <a:xfrm>
              <a:off x="3572725" y="2057125"/>
              <a:ext cx="17913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Neural Net finds most likely classification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Image is labeled with classification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Labeled image is uploaded to cloud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" name="Google Shape;185;p28"/>
          <p:cNvGrpSpPr/>
          <p:nvPr/>
        </p:nvGrpSpPr>
        <p:grpSpPr>
          <a:xfrm>
            <a:off x="6874025" y="1189775"/>
            <a:ext cx="2064000" cy="3217850"/>
            <a:chOff x="6874025" y="1189775"/>
            <a:chExt cx="2064000" cy="3217850"/>
          </a:xfrm>
        </p:grpSpPr>
        <p:sp>
          <p:nvSpPr>
            <p:cNvPr id="186" name="Google Shape;186;p28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User is notified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28"/>
            <p:cNvSpPr txBox="1"/>
            <p:nvPr/>
          </p:nvSpPr>
          <p:spPr>
            <a:xfrm>
              <a:off x="6940125" y="2057125"/>
              <a:ext cx="18681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User is notified via web notification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Stream is available to be viewed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28"/>
          <p:cNvGrpSpPr/>
          <p:nvPr/>
        </p:nvGrpSpPr>
        <p:grpSpPr>
          <a:xfrm>
            <a:off x="5195350" y="1189775"/>
            <a:ext cx="2064000" cy="3217850"/>
            <a:chOff x="5195350" y="1189775"/>
            <a:chExt cx="2064000" cy="3217850"/>
          </a:xfrm>
        </p:grpSpPr>
        <p:sp>
          <p:nvSpPr>
            <p:cNvPr id="189" name="Google Shape;189;p28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Image is uploaded to cloud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28"/>
            <p:cNvSpPr txBox="1"/>
            <p:nvPr/>
          </p:nvSpPr>
          <p:spPr>
            <a:xfrm>
              <a:off x="5246175" y="2057125"/>
              <a:ext cx="18399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Web frontend displays image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Bird classification is indexed by cloud service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75" y="2122970"/>
            <a:ext cx="1639450" cy="17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Implementations</a:t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Camera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Uploading images to cloud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Showing images on website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Toy model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~</a:t>
            </a:r>
            <a:r>
              <a:rPr lang="en"/>
              <a:t>10% accuracy</a:t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275" y="2287025"/>
            <a:ext cx="3716026" cy="228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Project Status</a:t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SqueezeNet Based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GStreamer based streaming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Gather data from client 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Bird detection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YOLO v3 for object detection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 images to validation set</a:t>
            </a:r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202" y="1017722"/>
            <a:ext cx="2606100" cy="347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Responsibility/Contributions of Each Member</a:t>
            </a:r>
            <a:endParaRPr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Pierce Adajar - ML Lead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Toy ML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ML Architecture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Training data processing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Francisco Arreola - Infra. Lead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Cloud storage (GCP)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Video streaming (GStreamer)</a:t>
            </a:r>
            <a:endParaRPr/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Claudia Athens - Sys. Int. Lead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Configuring Jetson TX1/e-CAM camera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Camera image/video capture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Object detection with YOLO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 Simon - UI/UX Lead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Setting up web server (flask)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UI design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76850" y="4742950"/>
            <a:ext cx="8520600" cy="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Four North American Birds [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Cornell Lab of Ornithology</a:t>
            </a:r>
            <a:r>
              <a:rPr lang="en" sz="1200"/>
              <a:t>]</a:t>
            </a:r>
            <a:endParaRPr sz="12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4450" y="989875"/>
            <a:ext cx="5075100" cy="38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Next Semester</a:t>
            </a:r>
            <a:endParaRPr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classification accuracy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Refining architecture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Extensive logging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Notification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Improving web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Finalize end point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 testing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idx="1" type="body"/>
          </p:nvPr>
        </p:nvSpPr>
        <p:spPr>
          <a:xfrm>
            <a:off x="311700" y="446475"/>
            <a:ext cx="8520600" cy="4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Questions?</a:t>
            </a: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311700" y="356575"/>
            <a:ext cx="8520600" cy="421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Appendices</a:t>
            </a: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Semester Gantt Chart</a:t>
            </a:r>
            <a:endParaRPr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963" y="963788"/>
            <a:ext cx="5368063" cy="37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</a:t>
            </a:r>
            <a:r>
              <a:rPr lang="en"/>
              <a:t>Semester Gantt Chart</a:t>
            </a:r>
            <a:endParaRPr/>
          </a:p>
        </p:txBody>
      </p:sp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200" y="1056200"/>
            <a:ext cx="4485601" cy="38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Jetson TX1 Specifications</a:t>
            </a:r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 rotWithShape="1">
          <a:blip r:embed="rId3">
            <a:alphaModFix/>
          </a:blip>
          <a:srcRect b="10842" l="0" r="0" t="36954"/>
          <a:stretch/>
        </p:blipFill>
        <p:spPr>
          <a:xfrm>
            <a:off x="1846263" y="1019288"/>
            <a:ext cx="5451475" cy="368277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>
            <p:ph idx="1" type="body"/>
          </p:nvPr>
        </p:nvSpPr>
        <p:spPr>
          <a:xfrm>
            <a:off x="365800" y="4560625"/>
            <a:ext cx="8520600" cy="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Jetson TX1</a:t>
            </a:r>
            <a:r>
              <a:rPr lang="en" sz="1200"/>
              <a:t> [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NVIDIA</a:t>
            </a:r>
            <a:r>
              <a:rPr lang="en" sz="1200"/>
              <a:t>]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Jetson TX1 vs. Jetson TX2</a:t>
            </a:r>
            <a:endParaRPr/>
          </a:p>
        </p:txBody>
      </p:sp>
      <p:sp>
        <p:nvSpPr>
          <p:cNvPr id="255" name="Google Shape;25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598" y="994650"/>
            <a:ext cx="4940800" cy="38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 txBox="1"/>
          <p:nvPr>
            <p:ph idx="1" type="body"/>
          </p:nvPr>
        </p:nvSpPr>
        <p:spPr>
          <a:xfrm>
            <a:off x="371325" y="4703625"/>
            <a:ext cx="8520600" cy="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Jetson TX1/TX2 Specs [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NVIDIA</a:t>
            </a:r>
            <a:r>
              <a:rPr lang="en" sz="1200"/>
              <a:t>]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e-CAM131_CUTX2 Specifications</a:t>
            </a:r>
            <a:endParaRPr/>
          </a:p>
        </p:txBody>
      </p:sp>
      <p:sp>
        <p:nvSpPr>
          <p:cNvPr id="263" name="Google Shape;26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017725"/>
            <a:ext cx="3099800" cy="381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275" y="1257863"/>
            <a:ext cx="4652475" cy="32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Options</a:t>
            </a:r>
            <a:endParaRPr/>
          </a:p>
        </p:txBody>
      </p:sp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025" y="983400"/>
            <a:ext cx="6485948" cy="397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Page Mockup</a:t>
            </a:r>
            <a:endParaRPr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000" y="1125938"/>
            <a:ext cx="5973978" cy="34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Survey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963" y="891525"/>
            <a:ext cx="3019425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3424" r="23874" t="0"/>
          <a:stretch/>
        </p:blipFill>
        <p:spPr>
          <a:xfrm>
            <a:off x="311725" y="1414038"/>
            <a:ext cx="2868575" cy="27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 b="-2800" l="0" r="0" t="3476"/>
          <a:stretch/>
        </p:blipFill>
        <p:spPr>
          <a:xfrm>
            <a:off x="3366850" y="915863"/>
            <a:ext cx="2204226" cy="378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30363" y="4144100"/>
            <a:ext cx="2631300" cy="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Radar Bird Detection System </a:t>
            </a:r>
            <a:r>
              <a:rPr lang="en" sz="1200"/>
              <a:t>[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Unmanned Systems Technology</a:t>
            </a:r>
            <a:r>
              <a:rPr lang="en" sz="1200"/>
              <a:t>]</a:t>
            </a:r>
            <a:endParaRPr sz="12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348313" y="4510100"/>
            <a:ext cx="2241300" cy="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Merlin Bird ID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Cornell Lab of Ornithology</a:t>
            </a:r>
            <a:r>
              <a:rPr lang="en" sz="1200"/>
              <a:t>]</a:t>
            </a:r>
            <a:endParaRPr sz="12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6279638" y="4552600"/>
            <a:ext cx="2241300" cy="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Qualifying Wild Animals</a:t>
            </a:r>
            <a:endParaRPr sz="1200"/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Norouzzadeh et al.</a:t>
            </a:r>
            <a:r>
              <a:rPr lang="en" sz="1200"/>
              <a:t>]</a:t>
            </a: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Network Architecture</a:t>
            </a:r>
            <a:endParaRPr/>
          </a:p>
        </p:txBody>
      </p:sp>
      <p:pic>
        <p:nvPicPr>
          <p:cNvPr id="285" name="Google Shape;285;p42"/>
          <p:cNvPicPr preferRelativeResize="0"/>
          <p:nvPr/>
        </p:nvPicPr>
        <p:blipFill rotWithShape="1">
          <a:blip r:embed="rId3">
            <a:alphaModFix/>
          </a:blip>
          <a:srcRect b="58669" l="0" r="0" t="0"/>
          <a:stretch/>
        </p:blipFill>
        <p:spPr>
          <a:xfrm>
            <a:off x="1060925" y="1017725"/>
            <a:ext cx="1614249" cy="397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2"/>
          <p:cNvPicPr preferRelativeResize="0"/>
          <p:nvPr/>
        </p:nvPicPr>
        <p:blipFill rotWithShape="1">
          <a:blip r:embed="rId3">
            <a:alphaModFix/>
          </a:blip>
          <a:srcRect b="58670" l="0" r="0" t="78439"/>
          <a:stretch/>
        </p:blipFill>
        <p:spPr>
          <a:xfrm flipH="1" rot="10800000">
            <a:off x="3238250" y="1079615"/>
            <a:ext cx="1741849" cy="384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2"/>
          <p:cNvPicPr preferRelativeResize="0"/>
          <p:nvPr/>
        </p:nvPicPr>
        <p:blipFill rotWithShape="1">
          <a:blip r:embed="rId3">
            <a:alphaModFix/>
          </a:blip>
          <a:srcRect b="21941" l="0" r="0" t="100000"/>
          <a:stretch/>
        </p:blipFill>
        <p:spPr>
          <a:xfrm flipH="1" rot="10800000">
            <a:off x="5543175" y="1865769"/>
            <a:ext cx="1741849" cy="2274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Only Look Once (YOLO)</a:t>
            </a:r>
            <a:endParaRPr/>
          </a:p>
        </p:txBody>
      </p:sp>
      <p:sp>
        <p:nvSpPr>
          <p:cNvPr id="293" name="Google Shape;293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763" y="1050526"/>
            <a:ext cx="6684474" cy="37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Protection (IP) Code</a:t>
            </a:r>
            <a:endParaRPr/>
          </a:p>
        </p:txBody>
      </p:sp>
      <p:sp>
        <p:nvSpPr>
          <p:cNvPr id="300" name="Google Shape;300;p44"/>
          <p:cNvSpPr txBox="1"/>
          <p:nvPr>
            <p:ph idx="1" type="body"/>
          </p:nvPr>
        </p:nvSpPr>
        <p:spPr>
          <a:xfrm>
            <a:off x="311700" y="3506925"/>
            <a:ext cx="8520600" cy="10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 Particle Protection [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IP Code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87670"/>
            <a:ext cx="9144003" cy="1968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Protection (IP) Code Part II</a:t>
            </a:r>
            <a:endParaRPr/>
          </a:p>
        </p:txBody>
      </p:sp>
      <p:sp>
        <p:nvSpPr>
          <p:cNvPr id="307" name="Google Shape;307;p45"/>
          <p:cNvSpPr txBox="1"/>
          <p:nvPr>
            <p:ph idx="1" type="body"/>
          </p:nvPr>
        </p:nvSpPr>
        <p:spPr>
          <a:xfrm>
            <a:off x="46500" y="4722400"/>
            <a:ext cx="8520600" cy="3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Liquid Ingress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Protection [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IP Code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775" y="1057838"/>
            <a:ext cx="5954438" cy="37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</a:t>
            </a:r>
            <a:r>
              <a:rPr lang="en"/>
              <a:t>Requirements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06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Highest quality of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Realtime bird classification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HD video stream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notifications for bird detection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</a:t>
            </a:r>
            <a:r>
              <a:rPr lang="en"/>
              <a:t>Functional Requirements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Budget of $1500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Portable and e</a:t>
            </a:r>
            <a:r>
              <a:rPr lang="en"/>
              <a:t>asy to set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Clean user interface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Sketch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63" y="1017725"/>
            <a:ext cx="8050275" cy="39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and Limitations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10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Computing capability of embedded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will be outside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Available datasets are of fine-grain detail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1440" l="13289" r="3598" t="6799"/>
          <a:stretch/>
        </p:blipFill>
        <p:spPr>
          <a:xfrm>
            <a:off x="3043013" y="2319200"/>
            <a:ext cx="2997150" cy="22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0" l="0" r="7986" t="0"/>
          <a:stretch/>
        </p:blipFill>
        <p:spPr>
          <a:xfrm>
            <a:off x="298163" y="2319200"/>
            <a:ext cx="2663350" cy="22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5">
            <a:alphaModFix/>
          </a:blip>
          <a:srcRect b="0" l="15775" r="0" t="1787"/>
          <a:stretch/>
        </p:blipFill>
        <p:spPr>
          <a:xfrm>
            <a:off x="6121625" y="2319200"/>
            <a:ext cx="2724200" cy="22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298163" y="4450125"/>
            <a:ext cx="2631300" cy="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Black Footed Albatross</a:t>
            </a:r>
            <a:r>
              <a:rPr lang="en" sz="1200"/>
              <a:t> [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Caltech-UCSD Birds-200-2011</a:t>
            </a:r>
            <a:r>
              <a:rPr lang="en" sz="1200"/>
              <a:t>]</a:t>
            </a:r>
            <a:endParaRPr sz="1200"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256350" y="4450125"/>
            <a:ext cx="263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American Goldfinch </a:t>
            </a:r>
            <a:endParaRPr sz="1200"/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Caltech-UCSD Birds-200-2011</a:t>
            </a:r>
            <a:r>
              <a:rPr lang="en" sz="1200"/>
              <a:t>]</a:t>
            </a:r>
            <a:endParaRPr sz="1200"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6214525" y="4450125"/>
            <a:ext cx="263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Painted Bunting</a:t>
            </a:r>
            <a:endParaRPr sz="1200"/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Caltech-UCSD Birds-200-2011</a:t>
            </a:r>
            <a:r>
              <a:rPr lang="en" sz="1200"/>
              <a:t>]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 &amp; Mitigation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558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Damage to hardware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Extreme</a:t>
            </a:r>
            <a:r>
              <a:rPr lang="en"/>
              <a:t> Temp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Mitigation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Waterproof case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Endurance/real world testing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quality image training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Real world noise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Mitigation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Additional </a:t>
            </a:r>
            <a:r>
              <a:rPr lang="en"/>
              <a:t>training</a:t>
            </a:r>
            <a:r>
              <a:rPr lang="en"/>
              <a:t> images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6093363" y="4318375"/>
            <a:ext cx="238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Northern Cardinal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[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Macaulay Library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]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3300" y="2726492"/>
            <a:ext cx="2387826" cy="159188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6093363" y="2153800"/>
            <a:ext cx="238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Northern Cardinal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[</a:t>
            </a:r>
            <a:r>
              <a:rPr lang="en" sz="12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Caltech-UCSD Birds-200-2011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]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2838" y="445025"/>
            <a:ext cx="1708775" cy="17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5713200" y="383150"/>
            <a:ext cx="282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Diagram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423100" y="1700550"/>
            <a:ext cx="3409200" cy="1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components: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Detection &amp; Classification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Streaming &amp; Storage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Notifications &amp; Frontend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26825" l="0" r="18639" t="0"/>
          <a:stretch/>
        </p:blipFill>
        <p:spPr>
          <a:xfrm>
            <a:off x="407700" y="1048675"/>
            <a:ext cx="5015401" cy="3383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